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0"/>
  </p:notesMasterIdLst>
  <p:sldIdLst>
    <p:sldId id="266" r:id="rId3"/>
    <p:sldId id="260" r:id="rId4"/>
    <p:sldId id="261" r:id="rId5"/>
    <p:sldId id="262" r:id="rId6"/>
    <p:sldId id="263" r:id="rId7"/>
    <p:sldId id="264" r:id="rId8"/>
    <p:sldId id="265" r:id="rId9"/>
  </p:sldIdLst>
  <p:sldSz cx="9144000" cy="6858000" type="screen4x3"/>
  <p:notesSz cx="6858000" cy="9144000"/>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52"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52"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52"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52"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52" charset="-128"/>
        <a:cs typeface="+mn-cs"/>
      </a:defRPr>
    </a:lvl5pPr>
    <a:lvl6pPr marL="2286000" algn="l" defTabSz="914400" rtl="0" eaLnBrk="1" latinLnBrk="0" hangingPunct="1">
      <a:defRPr sz="2400" kern="1200">
        <a:solidFill>
          <a:schemeClr val="tx1"/>
        </a:solidFill>
        <a:latin typeface="Arial" charset="0"/>
        <a:ea typeface="ＭＳ Ｐゴシック" pitchFamily="52" charset="-128"/>
        <a:cs typeface="+mn-cs"/>
      </a:defRPr>
    </a:lvl6pPr>
    <a:lvl7pPr marL="2743200" algn="l" defTabSz="914400" rtl="0" eaLnBrk="1" latinLnBrk="0" hangingPunct="1">
      <a:defRPr sz="2400" kern="1200">
        <a:solidFill>
          <a:schemeClr val="tx1"/>
        </a:solidFill>
        <a:latin typeface="Arial" charset="0"/>
        <a:ea typeface="ＭＳ Ｐゴシック" pitchFamily="52" charset="-128"/>
        <a:cs typeface="+mn-cs"/>
      </a:defRPr>
    </a:lvl7pPr>
    <a:lvl8pPr marL="3200400" algn="l" defTabSz="914400" rtl="0" eaLnBrk="1" latinLnBrk="0" hangingPunct="1">
      <a:defRPr sz="2400" kern="1200">
        <a:solidFill>
          <a:schemeClr val="tx1"/>
        </a:solidFill>
        <a:latin typeface="Arial" charset="0"/>
        <a:ea typeface="ＭＳ Ｐゴシック" pitchFamily="52" charset="-128"/>
        <a:cs typeface="+mn-cs"/>
      </a:defRPr>
    </a:lvl8pPr>
    <a:lvl9pPr marL="3657600" algn="l" defTabSz="914400" rtl="0" eaLnBrk="1" latinLnBrk="0" hangingPunct="1">
      <a:defRPr sz="2400" kern="1200">
        <a:solidFill>
          <a:schemeClr val="tx1"/>
        </a:solidFill>
        <a:latin typeface="Arial" charset="0"/>
        <a:ea typeface="ＭＳ Ｐゴシック" pitchFamily="52"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42" d="100"/>
          <a:sy n="42" d="100"/>
        </p:scale>
        <p:origin x="28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84ED3FD-E51F-4382-8F50-8AFFAE0F1204}" type="slidenum">
              <a:rPr lang="en-US"/>
              <a:pPr/>
              <a:t>‹#›</a:t>
            </a:fld>
            <a:endParaRPr lang="en-US"/>
          </a:p>
        </p:txBody>
      </p:sp>
    </p:spTree>
    <p:extLst>
      <p:ext uri="{BB962C8B-B14F-4D97-AF65-F5344CB8AC3E}">
        <p14:creationId xmlns:p14="http://schemas.microsoft.com/office/powerpoint/2010/main" val="9406202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52"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52"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52"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52"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5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C3984D-6250-4EE6-944C-B3395AD7E5D2}" type="slidenum">
              <a:rPr lang="en-US"/>
              <a:pPr/>
              <a:t>1</a:t>
            </a:fld>
            <a:endParaRPr lang="en-US"/>
          </a:p>
        </p:txBody>
      </p:sp>
      <p:sp>
        <p:nvSpPr>
          <p:cNvPr id="2457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76119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D26CD7-D291-4CF4-9A89-4230BF09DD40}" type="slidenum">
              <a:rPr lang="en-US"/>
              <a:pPr/>
              <a:t>2</a:t>
            </a:fld>
            <a:endParaRPr lang="en-US"/>
          </a:p>
        </p:txBody>
      </p:sp>
      <p:sp>
        <p:nvSpPr>
          <p:cNvPr id="1229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663444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2695F7-0741-491F-BE1D-842A79F377DE}" type="slidenum">
              <a:rPr lang="en-US"/>
              <a:pPr/>
              <a:t>3</a:t>
            </a:fld>
            <a:endParaRPr lang="en-US"/>
          </a:p>
        </p:txBody>
      </p:sp>
      <p:sp>
        <p:nvSpPr>
          <p:cNvPr id="14338"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33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771635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4CC2CA-3008-4DE9-93CA-1F4DC27625D3}" type="slidenum">
              <a:rPr lang="en-US"/>
              <a:pPr/>
              <a:t>4</a:t>
            </a:fld>
            <a:endParaRPr lang="en-US"/>
          </a:p>
        </p:txBody>
      </p:sp>
      <p:sp>
        <p:nvSpPr>
          <p:cNvPr id="16386"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6387"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399290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076BE6-6B0B-462B-BA01-ECC005680B62}" type="slidenum">
              <a:rPr lang="en-US"/>
              <a:pPr/>
              <a:t>5</a:t>
            </a:fld>
            <a:endParaRPr lang="en-US"/>
          </a:p>
        </p:txBody>
      </p:sp>
      <p:sp>
        <p:nvSpPr>
          <p:cNvPr id="18434"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631016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D9A856-4502-4F9F-AE54-63557F997343}" type="slidenum">
              <a:rPr lang="en-US"/>
              <a:pPr/>
              <a:t>6</a:t>
            </a:fld>
            <a:endParaRPr lang="en-US"/>
          </a:p>
        </p:txBody>
      </p:sp>
      <p:sp>
        <p:nvSpPr>
          <p:cNvPr id="20482"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4258902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61AAD8-0676-4452-9F74-980B9DB9238B}" type="slidenum">
              <a:rPr lang="en-US"/>
              <a:pPr/>
              <a:t>7</a:t>
            </a:fld>
            <a:endParaRPr lang="en-US"/>
          </a:p>
        </p:txBody>
      </p:sp>
      <p:sp>
        <p:nvSpPr>
          <p:cNvPr id="22530" name="Rectangle 2"/>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4231985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1DBA86F-7A93-4B1B-999F-3B0541F10D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0C1DFD-D87D-412D-AAA3-E1740DEBDE4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A3BFF9-1444-47F8-B252-36EFA64DA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2CBC9D-9D59-4622-80DF-B2707A7D303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A758CD-16C8-4A61-A790-97A3D6E73A1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F234B8C-0416-4E6E-8817-F1754D8FEFB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A16A0A-8007-481A-9BEC-0E7582CF64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6A39774-8A6A-4E87-B123-ED6874565A0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3B4771F-D84D-45D9-BE87-C9BD50E6038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433A85-1580-4ABC-8CE3-ACFD75E7962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D0F809-C293-4F4F-B3AF-7974BC3CCA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2F622E30-C233-4038-B142-F6DF5AD5110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52" charset="-128"/>
        </a:defRPr>
      </a:lvl2pPr>
      <a:lvl3pPr algn="ctr" rtl="0" fontAlgn="base">
        <a:spcBef>
          <a:spcPct val="0"/>
        </a:spcBef>
        <a:spcAft>
          <a:spcPct val="0"/>
        </a:spcAft>
        <a:defRPr sz="4400">
          <a:solidFill>
            <a:schemeClr val="tx2"/>
          </a:solidFill>
          <a:latin typeface="Arial" charset="0"/>
          <a:ea typeface="ＭＳ Ｐゴシック" pitchFamily="52" charset="-128"/>
        </a:defRPr>
      </a:lvl3pPr>
      <a:lvl4pPr algn="ctr" rtl="0" fontAlgn="base">
        <a:spcBef>
          <a:spcPct val="0"/>
        </a:spcBef>
        <a:spcAft>
          <a:spcPct val="0"/>
        </a:spcAft>
        <a:defRPr sz="4400">
          <a:solidFill>
            <a:schemeClr val="tx2"/>
          </a:solidFill>
          <a:latin typeface="Arial" charset="0"/>
          <a:ea typeface="ＭＳ Ｐゴシック" pitchFamily="52" charset="-128"/>
        </a:defRPr>
      </a:lvl4pPr>
      <a:lvl5pPr algn="ctr" rtl="0" fontAlgn="base">
        <a:spcBef>
          <a:spcPct val="0"/>
        </a:spcBef>
        <a:spcAft>
          <a:spcPct val="0"/>
        </a:spcAft>
        <a:defRPr sz="4400">
          <a:solidFill>
            <a:schemeClr val="tx2"/>
          </a:solidFill>
          <a:latin typeface="Arial" charset="0"/>
          <a:ea typeface="ＭＳ Ｐゴシック" pitchFamily="52" charset="-128"/>
        </a:defRPr>
      </a:lvl5pPr>
      <a:lvl6pPr marL="457200" algn="ctr" rtl="0" fontAlgn="base">
        <a:spcBef>
          <a:spcPct val="0"/>
        </a:spcBef>
        <a:spcAft>
          <a:spcPct val="0"/>
        </a:spcAft>
        <a:defRPr sz="4400">
          <a:solidFill>
            <a:schemeClr val="tx2"/>
          </a:solidFill>
          <a:latin typeface="Arial" charset="0"/>
          <a:ea typeface="ＭＳ Ｐゴシック" pitchFamily="52" charset="-128"/>
        </a:defRPr>
      </a:lvl6pPr>
      <a:lvl7pPr marL="914400" algn="ctr" rtl="0" fontAlgn="base">
        <a:spcBef>
          <a:spcPct val="0"/>
        </a:spcBef>
        <a:spcAft>
          <a:spcPct val="0"/>
        </a:spcAft>
        <a:defRPr sz="4400">
          <a:solidFill>
            <a:schemeClr val="tx2"/>
          </a:solidFill>
          <a:latin typeface="Arial" charset="0"/>
          <a:ea typeface="ＭＳ Ｐゴシック" pitchFamily="52" charset="-128"/>
        </a:defRPr>
      </a:lvl7pPr>
      <a:lvl8pPr marL="1371600" algn="ctr" rtl="0" fontAlgn="base">
        <a:spcBef>
          <a:spcPct val="0"/>
        </a:spcBef>
        <a:spcAft>
          <a:spcPct val="0"/>
        </a:spcAft>
        <a:defRPr sz="4400">
          <a:solidFill>
            <a:schemeClr val="tx2"/>
          </a:solidFill>
          <a:latin typeface="Arial" charset="0"/>
          <a:ea typeface="ＭＳ Ｐゴシック" pitchFamily="52" charset="-128"/>
        </a:defRPr>
      </a:lvl8pPr>
      <a:lvl9pPr marL="1828800" algn="ctr" rtl="0" fontAlgn="base">
        <a:spcBef>
          <a:spcPct val="0"/>
        </a:spcBef>
        <a:spcAft>
          <a:spcPct val="0"/>
        </a:spcAft>
        <a:defRPr sz="4400">
          <a:solidFill>
            <a:schemeClr val="tx2"/>
          </a:solidFill>
          <a:latin typeface="Arial" charset="0"/>
          <a:ea typeface="ＭＳ Ｐゴシック" pitchFamily="52"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pic>
        <p:nvPicPr>
          <p:cNvPr id="3074" name="Picture 2" descr="Cuban flag"/>
          <p:cNvPicPr>
            <a:picLocks noChangeAspect="1" noChangeArrowheads="1"/>
          </p:cNvPicPr>
          <p:nvPr userDrawn="1"/>
        </p:nvPicPr>
        <p:blipFill>
          <a:blip r:embed="rId13" cstate="print"/>
          <a:srcRect l="4430" t="3334" r="2538" b="1111"/>
          <a:stretch>
            <a:fillRect/>
          </a:stretch>
        </p:blipFill>
        <p:spPr bwMode="auto">
          <a:xfrm>
            <a:off x="0" y="0"/>
            <a:ext cx="1295400" cy="6858000"/>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371600" y="609600"/>
            <a:ext cx="7772400" cy="784225"/>
          </a:xfrm>
          <a:prstGeom prst="rect">
            <a:avLst/>
          </a:prstGeom>
          <a:noFill/>
          <a:ln w="9525">
            <a:noFill/>
            <a:miter lim="800000"/>
            <a:headEnd/>
            <a:tailEnd/>
          </a:ln>
          <a:effectLst>
            <a:outerShdw dist="35921" dir="2700000" algn="ctr" rotWithShape="0">
              <a:srgbClr val="4860C8"/>
            </a:outerShdw>
          </a:effectLst>
        </p:spPr>
        <p:txBody>
          <a:bodyPr>
            <a:spAutoFit/>
          </a:bodyPr>
          <a:lstStyle/>
          <a:p>
            <a:pPr algn="ctr" eaLnBrk="1" hangingPunct="1">
              <a:spcBef>
                <a:spcPct val="50000"/>
              </a:spcBef>
            </a:pPr>
            <a:r>
              <a:rPr lang="en-US" sz="4000" b="1">
                <a:solidFill>
                  <a:srgbClr val="FF0000"/>
                </a:solidFill>
                <a:effectLst>
                  <a:outerShdw blurRad="38100" dist="38100" dir="2700000" algn="tl">
                    <a:srgbClr val="000000"/>
                  </a:outerShdw>
                </a:effectLst>
                <a:latin typeface="Albemarle Demo" pitchFamily="2" charset="0"/>
              </a:rPr>
              <a:t>Do Now: What’s the Message</a:t>
            </a:r>
            <a:r>
              <a:rPr lang="en-US" sz="4000" b="1">
                <a:solidFill>
                  <a:srgbClr val="FF0000"/>
                </a:solidFill>
                <a:effectLst>
                  <a:outerShdw blurRad="38100" dist="38100" dir="2700000" algn="tl">
                    <a:srgbClr val="000000"/>
                  </a:outerShdw>
                </a:effectLst>
                <a:latin typeface="Lucida Calligraphy" pitchFamily="52" charset="0"/>
              </a:rPr>
              <a:t>?</a:t>
            </a:r>
          </a:p>
        </p:txBody>
      </p:sp>
      <p:pic>
        <p:nvPicPr>
          <p:cNvPr id="23555" name="Picture 3" descr="pol_cartoon-Kennedy &amp; Khrushchev"/>
          <p:cNvPicPr>
            <a:picLocks noChangeAspect="1" noChangeArrowheads="1"/>
          </p:cNvPicPr>
          <p:nvPr/>
        </p:nvPicPr>
        <p:blipFill>
          <a:blip r:embed="rId3" cstate="print">
            <a:lum bright="-6000" contrast="12000"/>
          </a:blip>
          <a:srcRect l="4680" t="15529" r="2040"/>
          <a:stretch>
            <a:fillRect/>
          </a:stretch>
        </p:blipFill>
        <p:spPr bwMode="auto">
          <a:xfrm>
            <a:off x="2209800" y="1371600"/>
            <a:ext cx="5862638" cy="3609975"/>
          </a:xfrm>
          <a:prstGeom prst="rect">
            <a:avLst/>
          </a:prstGeom>
          <a:noFill/>
          <a:ln w="9525">
            <a:solidFill>
              <a:schemeClr val="tx1"/>
            </a:solidFill>
            <a:miter lim="800000"/>
            <a:headEnd/>
            <a:tailEnd/>
          </a:ln>
        </p:spPr>
      </p:pic>
      <p:sp>
        <p:nvSpPr>
          <p:cNvPr id="23556" name="Text Box 4"/>
          <p:cNvSpPr txBox="1">
            <a:spLocks noChangeArrowheads="1"/>
          </p:cNvSpPr>
          <p:nvPr/>
        </p:nvSpPr>
        <p:spPr bwMode="auto">
          <a:xfrm>
            <a:off x="1660525" y="115888"/>
            <a:ext cx="5435600" cy="457200"/>
          </a:xfrm>
          <a:prstGeom prst="rect">
            <a:avLst/>
          </a:prstGeom>
          <a:noFill/>
          <a:ln w="9525">
            <a:noFill/>
            <a:miter lim="800000"/>
            <a:headEnd/>
            <a:tailEnd/>
          </a:ln>
        </p:spPr>
        <p:txBody>
          <a:bodyPr wrap="none">
            <a:spAutoFit/>
          </a:bodyPr>
          <a:lstStyle/>
          <a:p>
            <a:r>
              <a:rPr lang="en-US"/>
              <a:t>Aim:How did the cold war affect Cuba?</a:t>
            </a:r>
          </a:p>
        </p:txBody>
      </p:sp>
      <p:sp>
        <p:nvSpPr>
          <p:cNvPr id="23557" name="Text Box 5"/>
          <p:cNvSpPr txBox="1">
            <a:spLocks noChangeArrowheads="1"/>
          </p:cNvSpPr>
          <p:nvPr/>
        </p:nvSpPr>
        <p:spPr bwMode="auto">
          <a:xfrm>
            <a:off x="1143000" y="5105400"/>
            <a:ext cx="7419975" cy="1187450"/>
          </a:xfrm>
          <a:prstGeom prst="rect">
            <a:avLst/>
          </a:prstGeom>
          <a:noFill/>
          <a:ln w="9525">
            <a:noFill/>
            <a:miter lim="800000"/>
            <a:headEnd/>
            <a:tailEnd/>
          </a:ln>
        </p:spPr>
        <p:txBody>
          <a:bodyPr wrap="none">
            <a:spAutoFit/>
          </a:bodyPr>
          <a:lstStyle/>
          <a:p>
            <a:r>
              <a:rPr lang="en-US"/>
              <a:t>HW: Write a paragraph discussing whether or not </a:t>
            </a:r>
          </a:p>
          <a:p>
            <a:r>
              <a:rPr lang="en-US"/>
              <a:t>You would have handled the situation differently than </a:t>
            </a:r>
          </a:p>
          <a:p>
            <a:r>
              <a:rPr lang="en-US"/>
              <a:t>President Kennedy?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371600" y="228600"/>
            <a:ext cx="7772400" cy="1419225"/>
          </a:xfrm>
          <a:prstGeom prst="rect">
            <a:avLst/>
          </a:prstGeom>
          <a:noFill/>
          <a:ln w="9525">
            <a:noFill/>
            <a:miter lim="800000"/>
            <a:headEnd/>
            <a:tailEnd/>
          </a:ln>
          <a:effectLst>
            <a:outerShdw dist="35921" dir="2700000" algn="ctr" rotWithShape="0">
              <a:srgbClr val="4860C8"/>
            </a:outerShdw>
          </a:effectLst>
        </p:spPr>
        <p:txBody>
          <a:bodyPr>
            <a:spAutoFit/>
          </a:bodyPr>
          <a:lstStyle/>
          <a:p>
            <a:pPr algn="ctr" eaLnBrk="1" hangingPunct="1">
              <a:spcBef>
                <a:spcPct val="50000"/>
              </a:spcBef>
            </a:pPr>
            <a:r>
              <a:rPr lang="en-US" sz="4000" b="1">
                <a:solidFill>
                  <a:srgbClr val="FF0000"/>
                </a:solidFill>
                <a:effectLst>
                  <a:outerShdw blurRad="38100" dist="38100" dir="2700000" algn="tl">
                    <a:srgbClr val="000000"/>
                  </a:outerShdw>
                </a:effectLst>
                <a:latin typeface="Albemarle Demo" pitchFamily="2" charset="0"/>
              </a:rPr>
              <a:t>Cuba is </a:t>
            </a:r>
            <a:r>
              <a:rPr lang="en-US" sz="4000" b="1">
                <a:solidFill>
                  <a:srgbClr val="FF0000"/>
                </a:solidFill>
                <a:effectLst>
                  <a:outerShdw blurRad="38100" dist="38100" dir="2700000" algn="tl">
                    <a:srgbClr val="000000"/>
                  </a:outerShdw>
                </a:effectLst>
                <a:latin typeface="Lucida Calligraphy" pitchFamily="52" charset="0"/>
              </a:rPr>
              <a:t>90</a:t>
            </a:r>
            <a:r>
              <a:rPr lang="en-US" sz="4000" b="1">
                <a:solidFill>
                  <a:srgbClr val="FF0000"/>
                </a:solidFill>
                <a:effectLst>
                  <a:outerShdw blurRad="38100" dist="38100" dir="2700000" algn="tl">
                    <a:srgbClr val="000000"/>
                  </a:outerShdw>
                </a:effectLst>
                <a:latin typeface="Albemarle Demo" pitchFamily="2" charset="0"/>
              </a:rPr>
              <a:t> Miles </a:t>
            </a:r>
            <a:br>
              <a:rPr lang="en-US" sz="4000" b="1">
                <a:solidFill>
                  <a:srgbClr val="FF0000"/>
                </a:solidFill>
                <a:effectLst>
                  <a:outerShdw blurRad="38100" dist="38100" dir="2700000" algn="tl">
                    <a:srgbClr val="000000"/>
                  </a:outerShdw>
                </a:effectLst>
                <a:latin typeface="Albemarle Demo" pitchFamily="2" charset="0"/>
              </a:rPr>
            </a:br>
            <a:r>
              <a:rPr lang="en-US" sz="4000" b="1">
                <a:solidFill>
                  <a:srgbClr val="FF0000"/>
                </a:solidFill>
                <a:effectLst>
                  <a:outerShdw blurRad="38100" dist="38100" dir="2700000" algn="tl">
                    <a:srgbClr val="000000"/>
                  </a:outerShdw>
                </a:effectLst>
                <a:latin typeface="Albemarle Demo" pitchFamily="2" charset="0"/>
              </a:rPr>
              <a:t>from the Florida Coast</a:t>
            </a:r>
          </a:p>
        </p:txBody>
      </p:sp>
      <p:pic>
        <p:nvPicPr>
          <p:cNvPr id="11267" name="Picture 3" descr="map-Cuba"/>
          <p:cNvPicPr>
            <a:picLocks noChangeAspect="1" noChangeArrowheads="1"/>
          </p:cNvPicPr>
          <p:nvPr/>
        </p:nvPicPr>
        <p:blipFill>
          <a:blip r:embed="rId3" cstate="print">
            <a:lum contrast="6000"/>
          </a:blip>
          <a:srcRect/>
          <a:stretch>
            <a:fillRect/>
          </a:stretch>
        </p:blipFill>
        <p:spPr bwMode="auto">
          <a:xfrm>
            <a:off x="1828800" y="1727200"/>
            <a:ext cx="6705600" cy="3987800"/>
          </a:xfrm>
          <a:prstGeom prst="rect">
            <a:avLst/>
          </a:prstGeom>
          <a:noFill/>
          <a:ln w="9525">
            <a:solidFill>
              <a:schemeClr val="tx1"/>
            </a:solidFill>
            <a:miter lim="800000"/>
            <a:headEnd/>
            <a:tailEnd/>
          </a:ln>
        </p:spPr>
      </p:pic>
      <p:sp>
        <p:nvSpPr>
          <p:cNvPr id="11268" name="Rectangle 4"/>
          <p:cNvSpPr>
            <a:spLocks noChangeArrowheads="1"/>
          </p:cNvSpPr>
          <p:nvPr/>
        </p:nvSpPr>
        <p:spPr bwMode="auto">
          <a:xfrm>
            <a:off x="1524000" y="6019800"/>
            <a:ext cx="7315200" cy="517525"/>
          </a:xfrm>
          <a:prstGeom prst="rect">
            <a:avLst/>
          </a:prstGeom>
          <a:noFill/>
          <a:ln w="9525">
            <a:noFill/>
            <a:miter lim="800000"/>
            <a:headEnd/>
            <a:tailEnd/>
          </a:ln>
          <a:effectLst>
            <a:outerShdw dist="35921" dir="2700000" algn="ctr" rotWithShape="0">
              <a:srgbClr val="000064"/>
            </a:outerShdw>
          </a:effectLst>
        </p:spPr>
        <p:txBody>
          <a:bodyPr>
            <a:spAutoFit/>
          </a:bodyPr>
          <a:lstStyle/>
          <a:p>
            <a:pPr algn="ctr" eaLnBrk="1" hangingPunct="1">
              <a:spcBef>
                <a:spcPct val="50000"/>
              </a:spcBef>
            </a:pPr>
            <a:r>
              <a:rPr lang="en-US" b="1">
                <a:solidFill>
                  <a:srgbClr val="334AAB"/>
                </a:solidFill>
                <a:effectLst>
                  <a:outerShdw blurRad="38100" dist="38100" dir="2700000" algn="tl">
                    <a:srgbClr val="000000"/>
                  </a:outerShdw>
                </a:effectLst>
                <a:latin typeface="Comic Sans MS" pitchFamily="52" charset="0"/>
              </a:rPr>
              <a:t>A Soviet “Client-State”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867400" y="228600"/>
            <a:ext cx="3124200" cy="3270250"/>
          </a:xfrm>
          <a:prstGeom prst="rect">
            <a:avLst/>
          </a:prstGeom>
          <a:noFill/>
          <a:ln w="9525">
            <a:noFill/>
            <a:miter lim="800000"/>
            <a:headEnd/>
            <a:tailEnd/>
          </a:ln>
          <a:effectLst>
            <a:outerShdw dist="35921" dir="2700000" algn="ctr" rotWithShape="0">
              <a:srgbClr val="4860C8"/>
            </a:outerShdw>
          </a:effectLst>
        </p:spPr>
        <p:txBody>
          <a:bodyPr>
            <a:spAutoFit/>
          </a:bodyPr>
          <a:lstStyle/>
          <a:p>
            <a:pPr algn="r" eaLnBrk="1" hangingPunct="1">
              <a:spcBef>
                <a:spcPct val="50000"/>
              </a:spcBef>
            </a:pPr>
            <a:r>
              <a:rPr lang="en-US" sz="3900" b="1">
                <a:solidFill>
                  <a:srgbClr val="FF0000"/>
                </a:solidFill>
                <a:effectLst>
                  <a:outerShdw blurRad="38100" dist="38100" dir="2700000" algn="tl">
                    <a:srgbClr val="000000"/>
                  </a:outerShdw>
                </a:effectLst>
                <a:latin typeface="Albemarle Demo" pitchFamily="2" charset="0"/>
              </a:rPr>
              <a:t>The Cuban </a:t>
            </a:r>
            <a:br>
              <a:rPr lang="en-US" sz="3900" b="1">
                <a:solidFill>
                  <a:srgbClr val="FF0000"/>
                </a:solidFill>
                <a:effectLst>
                  <a:outerShdw blurRad="38100" dist="38100" dir="2700000" algn="tl">
                    <a:srgbClr val="000000"/>
                  </a:outerShdw>
                </a:effectLst>
                <a:latin typeface="Albemarle Demo" pitchFamily="2" charset="0"/>
              </a:rPr>
            </a:br>
            <a:r>
              <a:rPr lang="en-US" sz="3900" b="1">
                <a:solidFill>
                  <a:srgbClr val="FF0000"/>
                </a:solidFill>
                <a:effectLst>
                  <a:outerShdw blurRad="38100" dist="38100" dir="2700000" algn="tl">
                    <a:srgbClr val="000000"/>
                  </a:outerShdw>
                </a:effectLst>
                <a:latin typeface="Albemarle Demo" pitchFamily="2" charset="0"/>
              </a:rPr>
              <a:t>Missile Crisis</a:t>
            </a:r>
            <a:r>
              <a:rPr lang="en-US" sz="3900" b="1">
                <a:solidFill>
                  <a:srgbClr val="FF0000"/>
                </a:solidFill>
                <a:effectLst>
                  <a:outerShdw blurRad="38100" dist="38100" dir="2700000" algn="tl">
                    <a:srgbClr val="000000"/>
                  </a:outerShdw>
                </a:effectLst>
                <a:latin typeface="Lucida Calligraphy" pitchFamily="52" charset="0"/>
              </a:rPr>
              <a:t>:</a:t>
            </a:r>
            <a:br>
              <a:rPr lang="en-US" sz="3900" b="1">
                <a:solidFill>
                  <a:srgbClr val="FF0000"/>
                </a:solidFill>
                <a:effectLst>
                  <a:outerShdw blurRad="38100" dist="38100" dir="2700000" algn="tl">
                    <a:srgbClr val="000000"/>
                  </a:outerShdw>
                </a:effectLst>
                <a:latin typeface="Lucida Calligraphy" pitchFamily="52" charset="0"/>
              </a:rPr>
            </a:br>
            <a:r>
              <a:rPr lang="en-US" sz="3900" b="1">
                <a:solidFill>
                  <a:srgbClr val="FF0000"/>
                </a:solidFill>
                <a:effectLst>
                  <a:outerShdw blurRad="38100" dist="38100" dir="2700000" algn="tl">
                    <a:srgbClr val="000000"/>
                  </a:outerShdw>
                </a:effectLst>
                <a:latin typeface="Goudy Old Style" pitchFamily="52" charset="0"/>
              </a:rPr>
              <a:t>October,</a:t>
            </a:r>
            <a:br>
              <a:rPr lang="en-US" sz="3900" b="1">
                <a:solidFill>
                  <a:srgbClr val="FF0000"/>
                </a:solidFill>
                <a:effectLst>
                  <a:outerShdw blurRad="38100" dist="38100" dir="2700000" algn="tl">
                    <a:srgbClr val="000000"/>
                  </a:outerShdw>
                </a:effectLst>
                <a:latin typeface="Goudy Old Style" pitchFamily="52" charset="0"/>
              </a:rPr>
            </a:br>
            <a:r>
              <a:rPr lang="en-US" sz="3900" b="1">
                <a:solidFill>
                  <a:srgbClr val="FF0000"/>
                </a:solidFill>
                <a:effectLst>
                  <a:outerShdw blurRad="38100" dist="38100" dir="2700000" algn="tl">
                    <a:srgbClr val="000000"/>
                  </a:outerShdw>
                </a:effectLst>
                <a:latin typeface="Lucida Calligraphy" pitchFamily="52" charset="0"/>
              </a:rPr>
              <a:t>1962</a:t>
            </a:r>
            <a:endParaRPr lang="en-US" sz="3900" b="1">
              <a:solidFill>
                <a:srgbClr val="FF0000"/>
              </a:solidFill>
              <a:effectLst>
                <a:outerShdw blurRad="38100" dist="38100" dir="2700000" algn="tl">
                  <a:srgbClr val="000000"/>
                </a:outerShdw>
              </a:effectLst>
              <a:latin typeface="Albemarle Demo" pitchFamily="2" charset="0"/>
            </a:endParaRPr>
          </a:p>
        </p:txBody>
      </p:sp>
      <p:pic>
        <p:nvPicPr>
          <p:cNvPr id="13315" name="Picture 3" descr="Kennedy in conference"/>
          <p:cNvPicPr>
            <a:picLocks noChangeAspect="1" noChangeArrowheads="1"/>
          </p:cNvPicPr>
          <p:nvPr/>
        </p:nvPicPr>
        <p:blipFill>
          <a:blip r:embed="rId3" cstate="print"/>
          <a:srcRect/>
          <a:stretch>
            <a:fillRect/>
          </a:stretch>
        </p:blipFill>
        <p:spPr bwMode="auto">
          <a:xfrm>
            <a:off x="1524000" y="457200"/>
            <a:ext cx="4254500" cy="2222500"/>
          </a:xfrm>
          <a:prstGeom prst="rect">
            <a:avLst/>
          </a:prstGeom>
          <a:noFill/>
          <a:ln w="9525">
            <a:solidFill>
              <a:schemeClr val="tx1"/>
            </a:solidFill>
            <a:miter lim="800000"/>
            <a:headEnd/>
            <a:tailEnd/>
          </a:ln>
        </p:spPr>
      </p:pic>
      <p:pic>
        <p:nvPicPr>
          <p:cNvPr id="13316" name="Picture 4" descr="phot_1962_cmissilecrisis"/>
          <p:cNvPicPr>
            <a:picLocks noChangeAspect="1" noChangeArrowheads="1"/>
          </p:cNvPicPr>
          <p:nvPr/>
        </p:nvPicPr>
        <p:blipFill>
          <a:blip r:embed="rId4" cstate="print"/>
          <a:srcRect/>
          <a:stretch>
            <a:fillRect/>
          </a:stretch>
        </p:blipFill>
        <p:spPr bwMode="auto">
          <a:xfrm>
            <a:off x="4267200" y="3451225"/>
            <a:ext cx="4457700" cy="3406775"/>
          </a:xfrm>
          <a:prstGeom prst="rect">
            <a:avLst/>
          </a:prstGeom>
          <a:noFill/>
          <a:ln w="9525">
            <a:solidFill>
              <a:schemeClr val="tx1"/>
            </a:solidFill>
            <a:miter lim="800000"/>
            <a:headEnd/>
            <a:tailEnd/>
          </a:ln>
        </p:spPr>
      </p:pic>
      <p:sp>
        <p:nvSpPr>
          <p:cNvPr id="13317" name="Text Box 5"/>
          <p:cNvSpPr txBox="1">
            <a:spLocks noChangeArrowheads="1"/>
          </p:cNvSpPr>
          <p:nvPr/>
        </p:nvSpPr>
        <p:spPr bwMode="auto">
          <a:xfrm>
            <a:off x="1524000" y="2743200"/>
            <a:ext cx="2590800" cy="3662363"/>
          </a:xfrm>
          <a:prstGeom prst="rect">
            <a:avLst/>
          </a:prstGeom>
          <a:noFill/>
          <a:ln w="9525">
            <a:noFill/>
            <a:miter lim="800000"/>
            <a:headEnd/>
            <a:tailEnd/>
          </a:ln>
          <a:effectLst/>
        </p:spPr>
        <p:txBody>
          <a:bodyPr>
            <a:spAutoFit/>
          </a:bodyPr>
          <a:lstStyle/>
          <a:p>
            <a:pPr eaLnBrk="1" hangingPunct="1">
              <a:spcBef>
                <a:spcPct val="50000"/>
              </a:spcBef>
            </a:pPr>
            <a:r>
              <a:rPr lang="en-US" sz="1800">
                <a:solidFill>
                  <a:srgbClr val="FF0000"/>
                </a:solidFill>
              </a:rPr>
              <a:t>Cuba was caught in the middle between the US and Soviet Union. After the US put nukes in Turkey, the Soviet Union put nukes in Cuba. This is the closest the US and Soviet Union ever came to nuclear war. Soviet Union agrees, after intense pressure to remove the missiles</a:t>
            </a:r>
            <a:r>
              <a:rPr lang="en-US" sz="180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LE283L2"/>
          <p:cNvPicPr>
            <a:picLocks noChangeAspect="1" noChangeArrowheads="1"/>
          </p:cNvPicPr>
          <p:nvPr/>
        </p:nvPicPr>
        <p:blipFill>
          <a:blip r:embed="rId3" cstate="print"/>
          <a:srcRect/>
          <a:stretch>
            <a:fillRect/>
          </a:stretch>
        </p:blipFill>
        <p:spPr bwMode="auto">
          <a:xfrm>
            <a:off x="1981200" y="1219200"/>
            <a:ext cx="6705600" cy="5310188"/>
          </a:xfrm>
          <a:prstGeom prst="rect">
            <a:avLst/>
          </a:prstGeom>
          <a:noFill/>
          <a:ln w="9525">
            <a:solidFill>
              <a:schemeClr val="tx2"/>
            </a:solidFill>
            <a:miter lim="800000"/>
            <a:headEnd/>
            <a:tailEnd/>
          </a:ln>
        </p:spPr>
      </p:pic>
      <p:sp>
        <p:nvSpPr>
          <p:cNvPr id="15363" name="Oval 3"/>
          <p:cNvSpPr>
            <a:spLocks noChangeArrowheads="1"/>
          </p:cNvSpPr>
          <p:nvPr/>
        </p:nvSpPr>
        <p:spPr bwMode="auto">
          <a:xfrm>
            <a:off x="6858000" y="4114800"/>
            <a:ext cx="1219200" cy="1371600"/>
          </a:xfrm>
          <a:prstGeom prst="ellipse">
            <a:avLst/>
          </a:prstGeom>
          <a:noFill/>
          <a:ln w="28575">
            <a:solidFill>
              <a:schemeClr val="bg1"/>
            </a:solidFill>
            <a:round/>
            <a:headEnd/>
            <a:tailEnd/>
          </a:ln>
          <a:effectLst/>
        </p:spPr>
        <p:txBody>
          <a:bodyPr wrap="none" anchor="ctr"/>
          <a:lstStyle/>
          <a:p>
            <a:endParaRPr lang="en-US"/>
          </a:p>
        </p:txBody>
      </p:sp>
      <p:sp>
        <p:nvSpPr>
          <p:cNvPr id="15364" name="Oval 4"/>
          <p:cNvSpPr>
            <a:spLocks noChangeArrowheads="1"/>
          </p:cNvSpPr>
          <p:nvPr/>
        </p:nvSpPr>
        <p:spPr bwMode="auto">
          <a:xfrm>
            <a:off x="3581400" y="2819400"/>
            <a:ext cx="1219200" cy="1371600"/>
          </a:xfrm>
          <a:prstGeom prst="ellipse">
            <a:avLst/>
          </a:prstGeom>
          <a:noFill/>
          <a:ln w="28575">
            <a:solidFill>
              <a:schemeClr val="bg1"/>
            </a:solidFill>
            <a:round/>
            <a:headEnd/>
            <a:tailEnd/>
          </a:ln>
          <a:effectLst/>
        </p:spPr>
        <p:txBody>
          <a:bodyPr wrap="none" anchor="ctr"/>
          <a:lstStyle/>
          <a:p>
            <a:endParaRPr lang="en-US"/>
          </a:p>
        </p:txBody>
      </p:sp>
      <p:sp>
        <p:nvSpPr>
          <p:cNvPr id="15365" name="Text Box 5"/>
          <p:cNvSpPr txBox="1">
            <a:spLocks noChangeArrowheads="1"/>
          </p:cNvSpPr>
          <p:nvPr/>
        </p:nvSpPr>
        <p:spPr bwMode="auto">
          <a:xfrm>
            <a:off x="1371600" y="228600"/>
            <a:ext cx="7772400" cy="784225"/>
          </a:xfrm>
          <a:prstGeom prst="rect">
            <a:avLst/>
          </a:prstGeom>
          <a:noFill/>
          <a:ln w="9525">
            <a:noFill/>
            <a:miter lim="800000"/>
            <a:headEnd/>
            <a:tailEnd/>
          </a:ln>
          <a:effectLst>
            <a:outerShdw dist="35921" dir="2700000" algn="ctr" rotWithShape="0">
              <a:srgbClr val="4860C8"/>
            </a:outerShdw>
          </a:effectLst>
        </p:spPr>
        <p:txBody>
          <a:bodyPr>
            <a:spAutoFit/>
          </a:bodyPr>
          <a:lstStyle/>
          <a:p>
            <a:pPr algn="ctr" eaLnBrk="1" hangingPunct="1">
              <a:spcBef>
                <a:spcPct val="50000"/>
              </a:spcBef>
            </a:pPr>
            <a:r>
              <a:rPr lang="en-US" sz="4000" b="1">
                <a:solidFill>
                  <a:srgbClr val="FF0000"/>
                </a:solidFill>
                <a:effectLst>
                  <a:outerShdw blurRad="38100" dist="38100" dir="2700000" algn="tl">
                    <a:srgbClr val="000000"/>
                  </a:outerShdw>
                </a:effectLst>
                <a:latin typeface="Albemarle Demo" pitchFamily="2" charset="0"/>
              </a:rPr>
              <a:t>Soviet</a:t>
            </a:r>
            <a:r>
              <a:rPr lang="en-US" sz="4000" b="1">
                <a:solidFill>
                  <a:srgbClr val="FF0000"/>
                </a:solidFill>
                <a:effectLst>
                  <a:outerShdw blurRad="38100" dist="38100" dir="2700000" algn="tl">
                    <a:srgbClr val="000000"/>
                  </a:outerShdw>
                </a:effectLst>
                <a:latin typeface="Lucida Calligraphy" pitchFamily="52" charset="0"/>
              </a:rPr>
              <a:t>-</a:t>
            </a:r>
            <a:r>
              <a:rPr lang="en-US" sz="4000" b="1">
                <a:solidFill>
                  <a:srgbClr val="FF0000"/>
                </a:solidFill>
                <a:effectLst>
                  <a:outerShdw blurRad="38100" dist="38100" dir="2700000" algn="tl">
                    <a:srgbClr val="000000"/>
                  </a:outerShdw>
                </a:effectLst>
                <a:latin typeface="Albemarle Demo" pitchFamily="2" charset="0"/>
              </a:rPr>
              <a:t>Cuban Construction</a:t>
            </a:r>
            <a:endParaRPr lang="en-US" sz="4000" b="1">
              <a:solidFill>
                <a:srgbClr val="FF0000"/>
              </a:solidFill>
              <a:effectLst>
                <a:outerShdw blurRad="38100" dist="38100" dir="2700000" algn="tl">
                  <a:srgbClr val="000000"/>
                </a:outerShdw>
              </a:effectLst>
              <a:latin typeface="Lucida Calligraphy" pitchFamily="52"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371600" y="228600"/>
            <a:ext cx="7772400" cy="784225"/>
          </a:xfrm>
          <a:prstGeom prst="rect">
            <a:avLst/>
          </a:prstGeom>
          <a:noFill/>
          <a:ln w="9525">
            <a:noFill/>
            <a:miter lim="800000"/>
            <a:headEnd/>
            <a:tailEnd/>
          </a:ln>
          <a:effectLst>
            <a:outerShdw dist="35921" dir="2700000" algn="ctr" rotWithShape="0">
              <a:srgbClr val="4860C8"/>
            </a:outerShdw>
          </a:effectLst>
        </p:spPr>
        <p:txBody>
          <a:bodyPr>
            <a:spAutoFit/>
          </a:bodyPr>
          <a:lstStyle/>
          <a:p>
            <a:pPr algn="ctr" eaLnBrk="1" hangingPunct="1">
              <a:spcBef>
                <a:spcPct val="50000"/>
              </a:spcBef>
            </a:pPr>
            <a:r>
              <a:rPr lang="en-US" sz="4000" b="1">
                <a:solidFill>
                  <a:srgbClr val="FF0000"/>
                </a:solidFill>
                <a:effectLst>
                  <a:outerShdw blurRad="38100" dist="38100" dir="2700000" algn="tl">
                    <a:srgbClr val="000000"/>
                  </a:outerShdw>
                </a:effectLst>
                <a:latin typeface="Albemarle Demo" pitchFamily="2" charset="0"/>
              </a:rPr>
              <a:t>Soviet</a:t>
            </a:r>
            <a:r>
              <a:rPr lang="en-US" sz="4000" b="1">
                <a:solidFill>
                  <a:srgbClr val="FF0000"/>
                </a:solidFill>
                <a:effectLst>
                  <a:outerShdw blurRad="38100" dist="38100" dir="2700000" algn="tl">
                    <a:srgbClr val="000000"/>
                  </a:outerShdw>
                </a:effectLst>
                <a:latin typeface="Lucida Calligraphy" pitchFamily="52" charset="0"/>
              </a:rPr>
              <a:t>-</a:t>
            </a:r>
            <a:r>
              <a:rPr lang="en-US" sz="4000" b="1">
                <a:solidFill>
                  <a:srgbClr val="FF0000"/>
                </a:solidFill>
                <a:effectLst>
                  <a:outerShdw blurRad="38100" dist="38100" dir="2700000" algn="tl">
                    <a:srgbClr val="000000"/>
                  </a:outerShdw>
                </a:effectLst>
                <a:latin typeface="Albemarle Demo" pitchFamily="2" charset="0"/>
              </a:rPr>
              <a:t>Cuban Construction</a:t>
            </a:r>
            <a:endParaRPr lang="en-US" sz="4000" b="1">
              <a:solidFill>
                <a:srgbClr val="FF0000"/>
              </a:solidFill>
              <a:effectLst>
                <a:outerShdw blurRad="38100" dist="38100" dir="2700000" algn="tl">
                  <a:srgbClr val="000000"/>
                </a:outerShdw>
              </a:effectLst>
              <a:latin typeface="Lucida Calligraphy" pitchFamily="52" charset="0"/>
            </a:endParaRPr>
          </a:p>
        </p:txBody>
      </p:sp>
      <p:pic>
        <p:nvPicPr>
          <p:cNvPr id="17411" name="Picture 3" descr="LE283L3"/>
          <p:cNvPicPr>
            <a:picLocks noChangeAspect="1" noChangeArrowheads="1"/>
          </p:cNvPicPr>
          <p:nvPr/>
        </p:nvPicPr>
        <p:blipFill>
          <a:blip r:embed="rId3" cstate="print"/>
          <a:srcRect/>
          <a:stretch>
            <a:fillRect/>
          </a:stretch>
        </p:blipFill>
        <p:spPr bwMode="auto">
          <a:xfrm>
            <a:off x="1828800" y="1295400"/>
            <a:ext cx="6737350" cy="5124450"/>
          </a:xfrm>
          <a:prstGeom prst="rect">
            <a:avLst/>
          </a:prstGeom>
          <a:noFill/>
          <a:ln w="9525">
            <a:solidFill>
              <a:schemeClr val="tx2"/>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371600" y="228600"/>
            <a:ext cx="7772400" cy="784225"/>
          </a:xfrm>
          <a:prstGeom prst="rect">
            <a:avLst/>
          </a:prstGeom>
          <a:noFill/>
          <a:ln w="9525">
            <a:noFill/>
            <a:miter lim="800000"/>
            <a:headEnd/>
            <a:tailEnd/>
          </a:ln>
          <a:effectLst>
            <a:outerShdw dist="35921" dir="2700000" algn="ctr" rotWithShape="0">
              <a:srgbClr val="4860C8"/>
            </a:outerShdw>
          </a:effectLst>
        </p:spPr>
        <p:txBody>
          <a:bodyPr>
            <a:spAutoFit/>
          </a:bodyPr>
          <a:lstStyle/>
          <a:p>
            <a:pPr algn="ctr" eaLnBrk="1" hangingPunct="1">
              <a:spcBef>
                <a:spcPct val="50000"/>
              </a:spcBef>
            </a:pPr>
            <a:r>
              <a:rPr lang="en-US" sz="4000" b="1">
                <a:solidFill>
                  <a:srgbClr val="FF0000"/>
                </a:solidFill>
                <a:effectLst>
                  <a:outerShdw blurRad="38100" dist="38100" dir="2700000" algn="tl">
                    <a:srgbClr val="000000"/>
                  </a:outerShdw>
                </a:effectLst>
                <a:latin typeface="Albemarle Demo" pitchFamily="2" charset="0"/>
              </a:rPr>
              <a:t>Global Thermal Nuclear War</a:t>
            </a:r>
            <a:r>
              <a:rPr lang="en-US" sz="4000" b="1">
                <a:solidFill>
                  <a:srgbClr val="FF0000"/>
                </a:solidFill>
                <a:effectLst>
                  <a:outerShdw blurRad="38100" dist="38100" dir="2700000" algn="tl">
                    <a:srgbClr val="000000"/>
                  </a:outerShdw>
                </a:effectLst>
                <a:latin typeface="Lucida Calligraphy" pitchFamily="52" charset="0"/>
              </a:rPr>
              <a:t>?</a:t>
            </a:r>
          </a:p>
        </p:txBody>
      </p:sp>
      <p:pic>
        <p:nvPicPr>
          <p:cNvPr id="19459" name="Picture 3" descr="Post headline-Missile Crisis"/>
          <p:cNvPicPr>
            <a:picLocks noChangeAspect="1" noChangeArrowheads="1"/>
          </p:cNvPicPr>
          <p:nvPr/>
        </p:nvPicPr>
        <p:blipFill>
          <a:blip r:embed="rId3" cstate="print">
            <a:lum contrast="12000"/>
          </a:blip>
          <a:srcRect/>
          <a:stretch>
            <a:fillRect/>
          </a:stretch>
        </p:blipFill>
        <p:spPr bwMode="auto">
          <a:xfrm>
            <a:off x="2438400" y="1058863"/>
            <a:ext cx="5715000" cy="53975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371600" y="152400"/>
            <a:ext cx="7772400" cy="663575"/>
          </a:xfrm>
          <a:prstGeom prst="rect">
            <a:avLst/>
          </a:prstGeom>
          <a:noFill/>
          <a:ln w="9525">
            <a:noFill/>
            <a:miter lim="800000"/>
            <a:headEnd/>
            <a:tailEnd/>
          </a:ln>
          <a:effectLst>
            <a:outerShdw dist="35921" dir="2700000" algn="ctr" rotWithShape="0">
              <a:srgbClr val="4860C8"/>
            </a:outerShdw>
          </a:effectLst>
        </p:spPr>
        <p:txBody>
          <a:bodyPr>
            <a:spAutoFit/>
          </a:bodyPr>
          <a:lstStyle/>
          <a:p>
            <a:pPr algn="ctr" eaLnBrk="1" hangingPunct="1">
              <a:spcBef>
                <a:spcPct val="50000"/>
              </a:spcBef>
            </a:pPr>
            <a:r>
              <a:rPr lang="en-US" sz="3600" b="1">
                <a:solidFill>
                  <a:srgbClr val="FF0000"/>
                </a:solidFill>
                <a:effectLst>
                  <a:outerShdw blurRad="38100" dist="38100" dir="2700000" algn="tl">
                    <a:srgbClr val="000000"/>
                  </a:outerShdw>
                </a:effectLst>
                <a:latin typeface="Albemarle Demo" pitchFamily="2" charset="0"/>
              </a:rPr>
              <a:t>Range of the Cuban Missiles</a:t>
            </a:r>
          </a:p>
        </p:txBody>
      </p:sp>
      <p:pic>
        <p:nvPicPr>
          <p:cNvPr id="21507" name="Picture 3" descr="missilerange"/>
          <p:cNvPicPr>
            <a:picLocks noChangeAspect="1" noChangeArrowheads="1"/>
          </p:cNvPicPr>
          <p:nvPr/>
        </p:nvPicPr>
        <p:blipFill>
          <a:blip r:embed="rId3" cstate="print"/>
          <a:srcRect/>
          <a:stretch>
            <a:fillRect/>
          </a:stretch>
        </p:blipFill>
        <p:spPr bwMode="auto">
          <a:xfrm>
            <a:off x="1905000" y="914400"/>
            <a:ext cx="6705600" cy="5692775"/>
          </a:xfrm>
          <a:prstGeom prst="rect">
            <a:avLst/>
          </a:prstGeom>
          <a:noFill/>
          <a:ln w="9525">
            <a:solidFill>
              <a:schemeClr val="tx2"/>
            </a:solid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39&quot; value=&quot;%n. %s&quot;/&gt;&lt;property id=&quot;20141&quot; value=&quot;13 - Cold War&quot;/&gt;&lt;property id=&quot;20144&quot; value=&quot;1&quot;/&gt;&lt;property id=&quot;20146&quot; value=&quot;0&quot;/&gt;&lt;property id=&quot;20147&quot; value=&quot;1&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H:\School Website - Ralph's Version\rocco\Global Studies\Global 1 and 2\H1-Complete\Unit 04 - Latin America\13 - Cold War\Presenter&quot;/&gt;&lt;property id=&quot;20250&quot; value=&quot;0&quot;/&gt;&lt;property id=&quot;20251&quot; value=&quot;0&quot;/&gt;&lt;property id=&quot;20259&quot; value=&quot;0&quot;/&gt;&lt;object type=&quot;10&quot; unique_id=&quot;10002&quot;&gt;&lt;object type=&quot;11&quot; unique_id=&quot;10003&quot;&gt;&lt;property id=&quot;20180&quot; value=&quot;1&quot;/&gt;&lt;property id=&quot;20181&quot; value=&quot;1&quot;/&gt;&lt;property id=&quot;20182&quot; value=&quot;0&quot;/&gt;&lt;property id=&quot;20183&quot; value=&quot;1&quot;/&gt;&lt;/object&gt;&lt;object type=&quot;12&quot; unique_id=&quot;10014&quot;&gt;&lt;/object&gt;&lt;/object&gt;&lt;object type=&quot;4&quot; unique_id=&quot;10004&quot;&gt;&lt;/object&gt;&lt;object type=&quot;2&quot; unique_id=&quot;10005&quot;&gt;&lt;object type=&quot;3&quot; unique_id=&quot;10006&quot;&gt;&lt;property id=&quot;20148&quot; value=&quot;5&quot;/&gt;&lt;property id=&quot;20300&quot; value=&quot;Slide 1&quot;/&gt;&lt;property id=&quot;20307&quot; value=&quot;266&quot;/&gt;&lt;property id=&quot;20309&quot; value=&quot;-1&quot;/&gt;&lt;/object&gt;&lt;object type=&quot;3&quot; unique_id=&quot;10007&quot;&gt;&lt;property id=&quot;20148&quot; value=&quot;5&quot;/&gt;&lt;property id=&quot;20300&quot; value=&quot;Slide 2&quot;/&gt;&lt;property id=&quot;20307&quot; value=&quot;260&quot;/&gt;&lt;property id=&quot;20309&quot; value=&quot;-1&quot;/&gt;&lt;/object&gt;&lt;object type=&quot;3&quot; unique_id=&quot;10008&quot;&gt;&lt;property id=&quot;20148&quot; value=&quot;5&quot;/&gt;&lt;property id=&quot;20300&quot; value=&quot;Slide 3&quot;/&gt;&lt;property id=&quot;20307&quot; value=&quot;261&quot;/&gt;&lt;property id=&quot;20309&quot; value=&quot;-1&quot;/&gt;&lt;/object&gt;&lt;object type=&quot;3&quot; unique_id=&quot;10009&quot;&gt;&lt;property id=&quot;20148&quot; value=&quot;5&quot;/&gt;&lt;property id=&quot;20300&quot; value=&quot;Slide 4&quot;/&gt;&lt;property id=&quot;20307&quot; value=&quot;262&quot;/&gt;&lt;property id=&quot;20309&quot; value=&quot;-1&quot;/&gt;&lt;/object&gt;&lt;object type=&quot;3&quot; unique_id=&quot;10010&quot;&gt;&lt;property id=&quot;20148&quot; value=&quot;5&quot;/&gt;&lt;property id=&quot;20300&quot; value=&quot;Slide 5&quot;/&gt;&lt;property id=&quot;20307&quot; value=&quot;263&quot;/&gt;&lt;property id=&quot;20309&quot; value=&quot;-1&quot;/&gt;&lt;/object&gt;&lt;object type=&quot;3&quot; unique_id=&quot;10011&quot;&gt;&lt;property id=&quot;20148&quot; value=&quot;5&quot;/&gt;&lt;property id=&quot;20300&quot; value=&quot;Slide 6&quot;/&gt;&lt;property id=&quot;20307&quot; value=&quot;264&quot;/&gt;&lt;property id=&quot;20309&quot; value=&quot;-1&quot;/&gt;&lt;/object&gt;&lt;object type=&quot;3&quot; unique_id=&quot;10012&quot;&gt;&lt;property id=&quot;20148&quot; value=&quot;5&quot;/&gt;&lt;property id=&quot;20300&quot; value=&quot;Slide 7&quot;/&gt;&lt;property id=&quot;20307&quot; value=&quot;265&quot;/&gt;&lt;property id=&quot;20309&quot; value=&quot;-1&quot;/&gt;&lt;/object&gt;&lt;/object&gt;&lt;object type=&quot;8&quot; unique_id=&quot;10013&quot;&gt;&lt;/object&gt;&lt;/object&gt;&lt;/database&gt;"/>
  <p:tag name="SECTOMILLISECCONVERTED" val="1"/>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5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5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5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52"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123</Words>
  <Application>Microsoft Office PowerPoint</Application>
  <PresentationFormat>On-screen Show (4:3)</PresentationFormat>
  <Paragraphs>20</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ＭＳ Ｐゴシック</vt:lpstr>
      <vt:lpstr>Albemarle Demo</vt:lpstr>
      <vt:lpstr>Arial</vt:lpstr>
      <vt:lpstr>Comic Sans MS</vt:lpstr>
      <vt:lpstr>Goudy Old Style</vt:lpstr>
      <vt:lpstr>Lucida Calligraphy</vt:lpstr>
      <vt:lpstr>Blank Presentation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Christina Bonner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Bonner</dc:creator>
  <cp:lastModifiedBy>Elizabeth Klapp</cp:lastModifiedBy>
  <cp:revision>5</cp:revision>
  <dcterms:created xsi:type="dcterms:W3CDTF">2009-07-23T11:57:19Z</dcterms:created>
  <dcterms:modified xsi:type="dcterms:W3CDTF">2016-03-23T21:15:07Z</dcterms:modified>
</cp:coreProperties>
</file>