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76" r:id="rId5"/>
    <p:sldId id="266" r:id="rId6"/>
    <p:sldId id="268" r:id="rId7"/>
    <p:sldId id="269" r:id="rId8"/>
    <p:sldId id="270" r:id="rId9"/>
    <p:sldId id="272" r:id="rId10"/>
    <p:sldId id="271" r:id="rId11"/>
    <p:sldId id="274" r:id="rId12"/>
    <p:sldId id="273" r:id="rId13"/>
    <p:sldId id="275" r:id="rId14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57BE9F24-9829-4620-AF0D-1B900A0BAFDF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4A88037-6BD7-4DDA-A9C8-A086A3E54D1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7693-2761-4FE2-9D52-702A7B61C2DE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07D2E-F3E8-49BA-8E12-052FBE1E228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A9491-1B29-4BF9-AF0F-D75380F2BBDC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07D2E-F3E8-49BA-8E12-052FBE1E228A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2D050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66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2D05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solidFill>
            <a:srgbClr val="99FF66"/>
          </a:solid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B1A1586-BFF6-4E05-949E-5DF500DC3879}" type="datetimeFigureOut">
              <a:rPr lang="en-US" smtClean="0"/>
              <a:pPr/>
              <a:t>1/7/2013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710C8E-4F45-4526-AD89-8726406DE22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0"/>
            <a:ext cx="6072230" cy="972505"/>
          </a:xfrm>
        </p:spPr>
        <p:txBody>
          <a:bodyPr>
            <a:noAutofit/>
          </a:bodyPr>
          <a:lstStyle/>
          <a:p>
            <a:pPr algn="l"/>
            <a:r>
              <a:rPr lang="en-CA" sz="3600" dirty="0" smtClean="0">
                <a:effectLst>
                  <a:glow rad="228600">
                    <a:srgbClr val="FFFF00">
                      <a:alpha val="40000"/>
                    </a:srgb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Introduction to Ideologies</a:t>
            </a:r>
            <a:endParaRPr lang="en-CA" sz="3600" dirty="0">
              <a:effectLst>
                <a:glow rad="228600">
                  <a:srgbClr val="FFFF00">
                    <a:alpha val="40000"/>
                  </a:srgb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7818" y="5929330"/>
            <a:ext cx="3600448" cy="674649"/>
          </a:xfrm>
        </p:spPr>
        <p:txBody>
          <a:bodyPr/>
          <a:lstStyle/>
          <a:p>
            <a:r>
              <a:rPr lang="en-CA" b="1" dirty="0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Social </a:t>
            </a:r>
            <a:r>
              <a:rPr lang="en-CA" b="1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Studies </a:t>
            </a:r>
            <a:r>
              <a:rPr lang="en-CA" b="1" smtClean="0"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30</a:t>
            </a:r>
            <a:endParaRPr lang="en-CA" b="1" dirty="0"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67" t="7621" b="11529"/>
          <a:stretch>
            <a:fillRect/>
          </a:stretch>
        </p:blipFill>
        <p:spPr bwMode="auto">
          <a:xfrm>
            <a:off x="928662" y="1142984"/>
            <a:ext cx="763907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26250" r="8007" b="27812"/>
          <a:stretch>
            <a:fillRect/>
          </a:stretch>
        </p:blipFill>
        <p:spPr bwMode="auto">
          <a:xfrm>
            <a:off x="571473" y="1357298"/>
            <a:ext cx="828680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9961" t="24375" r="9179" b="32500"/>
          <a:stretch>
            <a:fillRect/>
          </a:stretch>
        </p:blipFill>
        <p:spPr bwMode="auto">
          <a:xfrm>
            <a:off x="571472" y="2000240"/>
            <a:ext cx="814393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9375" t="26250" r="8007" b="65931"/>
          <a:stretch>
            <a:fillRect/>
          </a:stretch>
        </p:blipFill>
        <p:spPr bwMode="auto">
          <a:xfrm>
            <a:off x="571473" y="1357298"/>
            <a:ext cx="82868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26250" r="7421" b="32500"/>
          <a:stretch>
            <a:fillRect/>
          </a:stretch>
        </p:blipFill>
        <p:spPr bwMode="auto">
          <a:xfrm>
            <a:off x="384759" y="1357298"/>
            <a:ext cx="840208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9375" t="26250" r="7421" b="65500"/>
          <a:stretch>
            <a:fillRect/>
          </a:stretch>
        </p:blipFill>
        <p:spPr bwMode="auto">
          <a:xfrm>
            <a:off x="384759" y="1357298"/>
            <a:ext cx="84020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9961" t="27188" r="8593" b="11874"/>
          <a:stretch>
            <a:fillRect/>
          </a:stretch>
        </p:blipFill>
        <p:spPr bwMode="auto">
          <a:xfrm>
            <a:off x="500034" y="2000240"/>
            <a:ext cx="81439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rcRect/>
          <a:stretch>
            <a:fillRect/>
          </a:stretch>
        </p:blipFill>
        <p:spPr bwMode="auto">
          <a:xfrm>
            <a:off x="0" y="5286388"/>
            <a:ext cx="10715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857232"/>
            <a:ext cx="8229600" cy="23574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CA" b="1" dirty="0" smtClean="0"/>
              <a:t>Individualism:</a:t>
            </a:r>
          </a:p>
          <a:p>
            <a:r>
              <a:rPr lang="en-CA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Those who claim that people should be primarily concerned with satisfying their own personal interests and goals.</a:t>
            </a:r>
          </a:p>
          <a:p>
            <a:r>
              <a:rPr lang="en-CA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Individualism also emphasizes the notion that persons should act on their own to accomplish their goals (self interest).</a:t>
            </a:r>
            <a:endParaRPr lang="en-CA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25470"/>
          </a:xfrm>
        </p:spPr>
        <p:txBody>
          <a:bodyPr>
            <a:normAutofit/>
          </a:bodyPr>
          <a:lstStyle/>
          <a:p>
            <a:r>
              <a:rPr lang="en-CA" dirty="0" smtClean="0"/>
              <a:t>Collectivism vs. Individualism</a:t>
            </a:r>
            <a:endParaRPr lang="en-CA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000100" y="3286148"/>
            <a:ext cx="8143932" cy="39290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 are motivated to satisfy personal goals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 act on their own to satisfy their own goals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Belief that society’s welfare is provided for when individuals assume responsibility for themselves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Government plays a limited role – Adam Smith called for ‘laissez faire’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Personal initiative, profit motive and self interest are individualist</a:t>
            </a:r>
            <a:endParaRPr kumimoji="0" lang="en-C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C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3248"/>
            <a:ext cx="1928794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 b="11018"/>
          <a:stretch>
            <a:fillRect/>
          </a:stretch>
        </p:blipFill>
        <p:spPr bwMode="auto">
          <a:xfrm>
            <a:off x="0" y="4929198"/>
            <a:ext cx="16430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438" y="714356"/>
            <a:ext cx="8858280" cy="185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000" b="1" dirty="0" smtClean="0"/>
              <a:t>Collectivism:</a:t>
            </a:r>
          </a:p>
          <a:p>
            <a:r>
              <a:rPr lang="en-CA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Those who believe that the goals of society should be emphasized.</a:t>
            </a:r>
          </a:p>
          <a:p>
            <a:r>
              <a:rPr lang="en-CA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Collectivists believe that people function best by acting as part of a larger group.  Collectivists are concerned about providing security for all people.</a:t>
            </a:r>
            <a:endParaRPr lang="en-CA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en-CA" dirty="0" smtClean="0"/>
              <a:t>Collectivism vs. Individualism</a:t>
            </a:r>
            <a:endParaRPr lang="en-CA" dirty="0"/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500306"/>
            <a:ext cx="1571636" cy="2000264"/>
          </a:xfrm>
          <a:prstGeom prst="rect">
            <a:avLst/>
          </a:prstGeom>
          <a:noFill/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842994" y="2428869"/>
            <a:ext cx="8229600" cy="400052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Emphasis is put on society’s goals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 are held to function best as part of a group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Provision should be made for the security of all individuals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People are seen as needing help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Society’s resources should be coordinated collectively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Gov’t plays an extensive role, acting on behalf of the people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Karl Marx contributed to the collective ideologies of socialism and communism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"/>
              <a:tabLst/>
              <a:defRPr/>
            </a:pPr>
            <a:r>
              <a:rPr kumimoji="0" lang="en-CA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Collectivists emphasis equality or egalitarianism</a:t>
            </a:r>
            <a:endParaRPr kumimoji="0" lang="en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C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472" y="928670"/>
            <a:ext cx="7643866" cy="185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400" b="1" i="1" dirty="0" smtClean="0"/>
              <a:t>To what extent should we embrace an ideology?</a:t>
            </a:r>
          </a:p>
          <a:p>
            <a:pPr>
              <a:buNone/>
            </a:pPr>
            <a:endParaRPr lang="en-CA" sz="1000" b="1" dirty="0" smtClean="0"/>
          </a:p>
          <a:p>
            <a:pPr>
              <a:buNone/>
            </a:pPr>
            <a:r>
              <a:rPr lang="en-CA" sz="2000" b="1" dirty="0" smtClean="0"/>
              <a:t>Curricular Outcomes</a:t>
            </a:r>
            <a:endParaRPr lang="en-CA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en-CA" dirty="0" smtClean="0"/>
              <a:t>Collectivism vs. Individualism</a:t>
            </a:r>
            <a:endParaRPr lang="en-CA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928662" y="2214554"/>
            <a:ext cx="7786742" cy="307183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en-US" sz="2000" dirty="0" smtClean="0"/>
              <a:t>1.7 analyze individualism as a foundation of ideology (principles of liberalism: </a:t>
            </a:r>
            <a:r>
              <a:rPr lang="en-US" sz="2000" b="1" i="1" dirty="0" smtClean="0"/>
              <a:t>individual rights and freedoms, self-interest, competition, economic freedom, rule of law, private property</a:t>
            </a:r>
            <a:r>
              <a:rPr lang="en-US" sz="2000" dirty="0" smtClean="0"/>
              <a:t>)</a:t>
            </a:r>
          </a:p>
          <a:p>
            <a:endParaRPr lang="en-CA" sz="2000" dirty="0" smtClean="0"/>
          </a:p>
          <a:p>
            <a:r>
              <a:rPr lang="en-US" sz="2000" dirty="0" smtClean="0"/>
              <a:t>1.8 analyze collectivism as a foundation of ideology (principles of collectivism: </a:t>
            </a:r>
            <a:r>
              <a:rPr lang="en-US" sz="2000" b="1" i="1" dirty="0" smtClean="0"/>
              <a:t>collective responsibility, collective interest, cooperation, economic equality, adherence to collective norms, public property)</a:t>
            </a:r>
            <a:endParaRPr kumimoji="0" lang="en-CA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1026" name="Picture 2" descr="C:\Users\Craig\Desktop\Evolution of Liberalism.jpg"/>
          <p:cNvPicPr>
            <a:picLocks noChangeAspect="1" noChangeArrowheads="1"/>
          </p:cNvPicPr>
          <p:nvPr/>
        </p:nvPicPr>
        <p:blipFill>
          <a:blip r:embed="rId3" cstate="print"/>
          <a:srcRect t="11013" b="63313"/>
          <a:stretch>
            <a:fillRect/>
          </a:stretch>
        </p:blipFill>
        <p:spPr bwMode="auto">
          <a:xfrm>
            <a:off x="500034" y="1357298"/>
            <a:ext cx="817474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1026" name="Picture 2" descr="C:\Users\Craig\Desktop\Evolution of Liberalism.jpg"/>
          <p:cNvPicPr>
            <a:picLocks noChangeAspect="1" noChangeArrowheads="1"/>
          </p:cNvPicPr>
          <p:nvPr/>
        </p:nvPicPr>
        <p:blipFill>
          <a:blip r:embed="rId3" cstate="print"/>
          <a:srcRect t="36687" b="35224"/>
          <a:stretch>
            <a:fillRect/>
          </a:stretch>
        </p:blipFill>
        <p:spPr bwMode="auto">
          <a:xfrm>
            <a:off x="428596" y="1285860"/>
            <a:ext cx="8174744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1026" name="Picture 2" descr="C:\Users\Craig\Desktop\Evolution of Liberalism.jpg"/>
          <p:cNvPicPr>
            <a:picLocks noChangeAspect="1" noChangeArrowheads="1"/>
          </p:cNvPicPr>
          <p:nvPr/>
        </p:nvPicPr>
        <p:blipFill>
          <a:blip r:embed="rId3" cstate="print"/>
          <a:srcRect t="64776" b="9137"/>
          <a:stretch>
            <a:fillRect/>
          </a:stretch>
        </p:blipFill>
        <p:spPr bwMode="auto">
          <a:xfrm>
            <a:off x="571472" y="1285860"/>
            <a:ext cx="8174744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1026" name="Picture 2" descr="C:\Users\Craig\Desktop\Evolution of Liberalism.jpg"/>
          <p:cNvPicPr>
            <a:picLocks noChangeAspect="1" noChangeArrowheads="1"/>
          </p:cNvPicPr>
          <p:nvPr/>
        </p:nvPicPr>
        <p:blipFill>
          <a:blip r:embed="rId3" cstate="print"/>
          <a:srcRect t="90863" b="804"/>
          <a:stretch>
            <a:fillRect/>
          </a:stretch>
        </p:blipFill>
        <p:spPr bwMode="auto">
          <a:xfrm>
            <a:off x="500034" y="1500174"/>
            <a:ext cx="817474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Liberalism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547" t="21563" r="10937" b="25937"/>
          <a:stretch>
            <a:fillRect/>
          </a:stretch>
        </p:blipFill>
        <p:spPr bwMode="auto">
          <a:xfrm>
            <a:off x="285720" y="1571612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599</TotalTime>
  <Words>333</Words>
  <Application>Microsoft Office PowerPoint</Application>
  <PresentationFormat>On-screen Show (4:3)</PresentationFormat>
  <Paragraphs>52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Introduction to Ideologies</vt:lpstr>
      <vt:lpstr>Collectivism vs. Individualism</vt:lpstr>
      <vt:lpstr>Collectivism vs. Individualism</vt:lpstr>
      <vt:lpstr>Collectivism vs. Individualism</vt:lpstr>
      <vt:lpstr>Evolution of Liberalism</vt:lpstr>
      <vt:lpstr>Evolution of Liberalism</vt:lpstr>
      <vt:lpstr>Evolution of Liberalism</vt:lpstr>
      <vt:lpstr>Evolution of Liberalism</vt:lpstr>
      <vt:lpstr>Evolution of Liberalism</vt:lpstr>
      <vt:lpstr>Evolution of Liberalism</vt:lpstr>
      <vt:lpstr>Evolution of Liberalism</vt:lpstr>
      <vt:lpstr>Evolution of Liberalism</vt:lpstr>
      <vt:lpstr>Evolution of Liberalism</vt:lpstr>
    </vt:vector>
  </TitlesOfParts>
  <Company>Lethbridge School District #51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Ideologies</dc:title>
  <dc:creator>stoutaar</dc:creator>
  <cp:lastModifiedBy>klappe</cp:lastModifiedBy>
  <cp:revision>38</cp:revision>
  <dcterms:created xsi:type="dcterms:W3CDTF">2009-09-01T14:15:25Z</dcterms:created>
  <dcterms:modified xsi:type="dcterms:W3CDTF">2013-01-07T19:00:25Z</dcterms:modified>
</cp:coreProperties>
</file>